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47ED35-ED46-4A40-BCCA-60B1EC4C6FBA}" type="datetimeFigureOut">
              <a:rPr lang="en-US" smtClean="0"/>
              <a:t>8/13/2020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31AC2-B2CC-4783-817F-F23DE8A95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344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B381D-0823-4B76-8F7A-0EF1A28396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682B6B-7844-47AD-A03E-F0535A5BC5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798BC8-5801-4EA9-9CF0-62A385FBE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FC201-0923-4100-BD89-588B61CA2EBB}" type="datetime1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33852-2CD4-4CC9-9656-C6928A71D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718A1-CF98-4793-8AA4-3207A9BAC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311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77A12-CB98-43CA-83F4-4463BBF6B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F473C7-1FDE-4894-9E4D-9C07C19594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7FB61-93C0-47AB-B073-CA249F7FF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154C6-FDEE-4AB3-B81C-884493954380}" type="datetime1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B5E5C-9816-476B-933B-35A603083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41A84-A0D2-4F11-9AF3-48606CA38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401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FD7161-9B8D-4DE2-805D-9D8784FDAF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DBF4E8-0DB5-4301-B4EA-ACF5DE8735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78DBF-DE39-4585-AB5E-0F172DDB8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3FAE9-E263-4CB9-BB58-38C942BB9281}" type="datetime1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559D6-6225-4E0F-8C10-FA4CCE27A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87405-5EA0-4688-A386-3B4EAF377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88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E2721-FB49-4596-9449-CCADD2BDD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5F1DE-F987-4CCB-9388-8D1440A5F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51C70-9162-4D04-91FC-AB7B46C37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6311F-3BF5-4881-B4CD-D38149C1AD2D}" type="datetime1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44C18-13AC-42F4-98A1-1A9C42F05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48EA5-B34A-4AB2-9BFD-E2DA3B3AE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30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A4966-D81D-455F-BA45-C3A98CABC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E74CF2-E376-4174-9F28-025141F06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AB4B47-0FD5-486D-964E-F980F9E57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7DFF2-5BDE-41EA-AA6A-1254D1015C37}" type="datetime1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ACCFB-30A9-43BF-A113-E5E53F567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37DA5-D6B2-4782-A877-0668BA6E9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64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A240D-25AB-4FFF-92A2-55E1679F7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8DB53-113B-48D2-BDE2-C5ABAC52A4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D63320-7008-4775-B9C1-40A8A97117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1ECCE7-3CCC-4182-B502-D2FAD8AA8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83C11-4B1F-488D-BA85-EAE7D1AD8C5E}" type="datetime1">
              <a:rPr lang="en-US" smtClean="0"/>
              <a:t>8/13/2020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68A981-3145-4651-A75E-4434A34A3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FBE66A-22A5-4999-A1C8-D2EBA9F5F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784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25841-75E1-43EF-97ED-C42EEEBA7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23B42A-AAF7-4129-9B88-8AF3AFAC70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BCAE1A-5237-4617-AEE6-1344FC558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5BD787-8BC4-433D-8F75-DADBF13604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ACF6E8-F312-494D-AB15-4279EBE7B7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B7C2F7-1E4B-44D7-B2DA-DA36CCC65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4F8CD-2E68-4CA9-AC0C-D7890452482A}" type="datetime1">
              <a:rPr lang="en-US" smtClean="0"/>
              <a:t>8/13/2020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519924-20C6-4E61-9F02-E11F02803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7E0AE-AE6C-4CF1-99DA-B06A05007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438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D03B2-E4BA-4F57-8D97-09B294D3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55771C-55A1-4DDC-BCE1-6316E2A98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A6623-313D-498C-A62D-8E918D9FC1F6}" type="datetime1">
              <a:rPr lang="en-US" smtClean="0"/>
              <a:t>8/13/2020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D0551B-8F82-4F9A-A07D-10491E66D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00EC2-63FB-458C-B8ED-40C87B534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389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C88F66-4B12-4BF9-8CA2-4509EC8B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1444D-6069-4FFC-932A-3CC5850C826F}" type="datetime1">
              <a:rPr lang="en-US" smtClean="0"/>
              <a:t>8/13/2020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594E04-7485-40DA-A53A-EBF8AEEB9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442F8C-D757-4CB6-AF79-5D2A18CA9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94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01D2C-C9C0-4C62-87ED-F30C59190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03914-A609-4C02-9F47-59C397CAC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52DE79-34C9-497B-B1FF-C32C773EF0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8EDA7A-0A17-4DA7-841B-85A1AEA2E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F903F-0809-4721-A4E7-BFAF2254EED0}" type="datetime1">
              <a:rPr lang="en-US" smtClean="0"/>
              <a:t>8/13/2020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AFF2E-ED47-4085-B15C-6084CEA2F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4BEB22-9477-4DD4-A7E6-D1C98C657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330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F9FE2-A379-438F-B5A5-48F8512B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F956B2-A56A-4D1F-A4DE-3DFF90AFAE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B8F082-8FB4-4FF9-B3B8-7EB18F2008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6347E-3E36-4776-A1AA-77DBBF57E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BF178-D7EA-4AAF-9063-7FE74D4E12E7}" type="datetime1">
              <a:rPr lang="en-US" smtClean="0"/>
              <a:t>8/13/2020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7D85C6-A559-4787-8118-6D138A164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45BBF-7529-40C4-B41A-3689538C4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71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B124F5-4863-4981-978B-3F5A12259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2F8709-D4EA-4B4F-9C72-9DD737974D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4E45FD-DA57-4C5C-9801-93DEC0A26A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BE154-1A57-4175-83CA-23E490FA41CF}" type="datetime1">
              <a:rPr lang="en-US" smtClean="0"/>
              <a:t>8/13/2020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09F65-D7B7-492C-998F-EF6A876F42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0DAD7-7945-4FAF-8212-C29B8EFD2C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04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F1296-C9DF-440A-9AF6-BA0CE8478A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3EB701-09C1-483C-BF08-81A0E42C45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-</a:t>
            </a:r>
            <a:r>
              <a:rPr lang="en-US" dirty="0">
                <a:latin typeface="Forte" panose="03060902040502070203" pitchFamily="66" charset="0"/>
              </a:rPr>
              <a:t>NLP is all about words, their arrangement and their meaning</a:t>
            </a:r>
          </a:p>
          <a:p>
            <a:r>
              <a:rPr lang="en-US" dirty="0"/>
              <a:t>-</a:t>
            </a:r>
            <a:r>
              <a:rPr lang="en-US" dirty="0">
                <a:latin typeface="Forte" panose="03060902040502070203" pitchFamily="66" charset="0"/>
              </a:rPr>
              <a:t>NLP is a branch of AI that tries to </a:t>
            </a:r>
            <a:r>
              <a:rPr lang="en-US" dirty="0">
                <a:solidFill>
                  <a:srgbClr val="FF0000"/>
                </a:solidFill>
                <a:latin typeface="Forte" panose="03060902040502070203" pitchFamily="66" charset="0"/>
              </a:rPr>
              <a:t>emulate/understand</a:t>
            </a:r>
            <a:r>
              <a:rPr lang="en-US" dirty="0">
                <a:latin typeface="Forte" panose="03060902040502070203" pitchFamily="66" charset="0"/>
              </a:rPr>
              <a:t> the way a human speaks to another human</a:t>
            </a:r>
          </a:p>
          <a:p>
            <a:r>
              <a:rPr lang="en-US" dirty="0"/>
              <a:t>-Lecture 1 is about some Terminology you will find in NLP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E97CEE35-CDC6-405D-B277-0BB7484D8B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5C004F-3FD4-4277-AA48-BA6EC8A04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</p:spTree>
    <p:extLst>
      <p:ext uri="{BB962C8B-B14F-4D97-AF65-F5344CB8AC3E}">
        <p14:creationId xmlns:p14="http://schemas.microsoft.com/office/powerpoint/2010/main" val="51773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105"/>
    </mc:Choice>
    <mc:Fallback xmlns="">
      <p:transition spd="slow" advTm="1101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5BE65-2536-4BAD-B856-01715BA04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terms found in NLP………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748C0-4F18-4983-A91F-2EAD98DEF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500" dirty="0">
                <a:solidFill>
                  <a:srgbClr val="FF0000"/>
                </a:solidFill>
              </a:rPr>
              <a:t>Morphology</a:t>
            </a:r>
            <a:r>
              <a:rPr lang="en-US" dirty="0"/>
              <a:t> – Meaningful components of a single word </a:t>
            </a:r>
          </a:p>
          <a:p>
            <a:pPr marL="0" indent="0">
              <a:buNone/>
            </a:pPr>
            <a:r>
              <a:rPr lang="en-US" dirty="0"/>
              <a:t>         </a:t>
            </a:r>
            <a:r>
              <a:rPr lang="en-US" sz="2600" dirty="0"/>
              <a:t>morphemes </a:t>
            </a:r>
            <a:r>
              <a:rPr lang="en-US" sz="2600" dirty="0">
                <a:sym typeface="Wingdings" panose="05000000000000000000" pitchFamily="2" charset="2"/>
              </a:rPr>
              <a:t></a:t>
            </a:r>
            <a:r>
              <a:rPr lang="en-US" sz="2600" dirty="0"/>
              <a:t> minimal units of a single word</a:t>
            </a:r>
          </a:p>
          <a:p>
            <a:pPr marL="0" indent="0">
              <a:buNone/>
            </a:pPr>
            <a:r>
              <a:rPr lang="en-US" sz="2600" dirty="0"/>
              <a:t>         </a:t>
            </a:r>
            <a:r>
              <a:rPr lang="en-US" sz="2600" i="1" dirty="0"/>
              <a:t>list of morphemes : </a:t>
            </a:r>
            <a:r>
              <a:rPr lang="en-US" sz="2600" b="1" i="1" dirty="0"/>
              <a:t>base word/stem/root word</a:t>
            </a:r>
            <a:r>
              <a:rPr lang="en-US" sz="2600" i="1" dirty="0"/>
              <a:t>, infix, prefix, suffix</a:t>
            </a:r>
          </a:p>
          <a:p>
            <a:pPr marL="0" indent="0">
              <a:buNone/>
            </a:pPr>
            <a:r>
              <a:rPr lang="en-US" sz="2600" i="1" dirty="0"/>
              <a:t>                       affix: infix, prefix, suffix </a:t>
            </a:r>
          </a:p>
          <a:p>
            <a:pPr marL="0" indent="0">
              <a:buNone/>
            </a:pPr>
            <a:r>
              <a:rPr lang="en-US" sz="2600" dirty="0"/>
              <a:t>               </a:t>
            </a:r>
            <a:r>
              <a:rPr lang="en-US" sz="2600" dirty="0" err="1"/>
              <a:t>Eg.</a:t>
            </a:r>
            <a:r>
              <a:rPr lang="en-US" sz="2600" dirty="0"/>
              <a:t> 1  </a:t>
            </a:r>
            <a:r>
              <a:rPr lang="en-US" sz="2600" dirty="0">
                <a:solidFill>
                  <a:srgbClr val="FF0000"/>
                </a:solidFill>
              </a:rPr>
              <a:t>dogs</a:t>
            </a:r>
            <a:r>
              <a:rPr lang="en-US" sz="2600" dirty="0"/>
              <a:t> :  morpheme </a:t>
            </a:r>
            <a:r>
              <a:rPr lang="en-US" sz="2600" dirty="0">
                <a:solidFill>
                  <a:srgbClr val="FF0000"/>
                </a:solidFill>
              </a:rPr>
              <a:t>dog</a:t>
            </a:r>
            <a:r>
              <a:rPr lang="en-US" sz="2600" dirty="0"/>
              <a:t> + morpheme </a:t>
            </a:r>
            <a:r>
              <a:rPr lang="en-US" sz="2600" dirty="0">
                <a:solidFill>
                  <a:srgbClr val="FF0000"/>
                </a:solidFill>
              </a:rPr>
              <a:t>–s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FFC000"/>
                </a:solidFill>
              </a:rPr>
              <a:t>                                                      (</a:t>
            </a:r>
            <a:r>
              <a:rPr lang="en-US" sz="2600" i="1" dirty="0">
                <a:solidFill>
                  <a:srgbClr val="FFC000"/>
                </a:solidFill>
              </a:rPr>
              <a:t>stem</a:t>
            </a:r>
            <a:r>
              <a:rPr lang="en-US" sz="2600" dirty="0">
                <a:solidFill>
                  <a:srgbClr val="FFC000"/>
                </a:solidFill>
              </a:rPr>
              <a:t>)               +     (</a:t>
            </a:r>
            <a:r>
              <a:rPr lang="en-US" sz="2600" i="1" dirty="0">
                <a:solidFill>
                  <a:srgbClr val="FFC000"/>
                </a:solidFill>
              </a:rPr>
              <a:t>suffix</a:t>
            </a:r>
            <a:r>
              <a:rPr lang="en-US" sz="2600" dirty="0">
                <a:solidFill>
                  <a:srgbClr val="FFC000"/>
                </a:solidFill>
              </a:rPr>
              <a:t>)           :POPULAR COMBO</a:t>
            </a:r>
          </a:p>
          <a:p>
            <a:pPr marL="0" indent="0">
              <a:buNone/>
            </a:pPr>
            <a:r>
              <a:rPr lang="en-US" sz="2600" dirty="0"/>
              <a:t>                </a:t>
            </a:r>
            <a:r>
              <a:rPr lang="en-US" sz="2600" dirty="0" err="1"/>
              <a:t>Eg.</a:t>
            </a:r>
            <a:r>
              <a:rPr lang="en-US" sz="2600" dirty="0"/>
              <a:t> 2  </a:t>
            </a:r>
            <a:r>
              <a:rPr lang="en-US" sz="2600" dirty="0">
                <a:solidFill>
                  <a:srgbClr val="FF0000"/>
                </a:solidFill>
              </a:rPr>
              <a:t>unbearable</a:t>
            </a:r>
            <a:r>
              <a:rPr lang="en-US" sz="2600" dirty="0"/>
              <a:t> :  morpheme </a:t>
            </a:r>
            <a:r>
              <a:rPr lang="en-US" sz="2600" dirty="0">
                <a:solidFill>
                  <a:srgbClr val="FF0000"/>
                </a:solidFill>
              </a:rPr>
              <a:t>un-</a:t>
            </a:r>
            <a:r>
              <a:rPr lang="en-US" sz="2600" dirty="0"/>
              <a:t> + morpheme </a:t>
            </a:r>
            <a:r>
              <a:rPr lang="en-US" sz="2600" dirty="0">
                <a:solidFill>
                  <a:srgbClr val="FF0000"/>
                </a:solidFill>
              </a:rPr>
              <a:t>bear</a:t>
            </a:r>
            <a:r>
              <a:rPr lang="en-US" sz="2600" dirty="0"/>
              <a:t> + morpheme </a:t>
            </a:r>
            <a:r>
              <a:rPr lang="en-US" sz="2600" dirty="0">
                <a:solidFill>
                  <a:srgbClr val="FF0000"/>
                </a:solidFill>
              </a:rPr>
              <a:t>–able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FFC000"/>
                </a:solidFill>
              </a:rPr>
              <a:t>                                                       (</a:t>
            </a:r>
            <a:r>
              <a:rPr lang="en-US" sz="2600" i="1" dirty="0">
                <a:solidFill>
                  <a:srgbClr val="FFC000"/>
                </a:solidFill>
              </a:rPr>
              <a:t>prefix</a:t>
            </a:r>
            <a:r>
              <a:rPr lang="en-US" sz="2600" dirty="0">
                <a:solidFill>
                  <a:srgbClr val="FFC000"/>
                </a:solidFill>
              </a:rPr>
              <a:t>)        +       (</a:t>
            </a:r>
            <a:r>
              <a:rPr lang="en-US" sz="2600" i="1" dirty="0">
                <a:solidFill>
                  <a:srgbClr val="FFC000"/>
                </a:solidFill>
              </a:rPr>
              <a:t>base word</a:t>
            </a:r>
            <a:r>
              <a:rPr lang="en-US" sz="2600" dirty="0">
                <a:solidFill>
                  <a:srgbClr val="FFC000"/>
                </a:solidFill>
              </a:rPr>
              <a:t>)        +       (</a:t>
            </a:r>
            <a:r>
              <a:rPr lang="en-US" sz="2600" i="1" dirty="0">
                <a:solidFill>
                  <a:srgbClr val="FFC000"/>
                </a:solidFill>
              </a:rPr>
              <a:t>suffix</a:t>
            </a:r>
            <a:r>
              <a:rPr lang="en-US" sz="2600" dirty="0">
                <a:solidFill>
                  <a:srgbClr val="FFC000"/>
                </a:solidFill>
              </a:rPr>
              <a:t>) 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FFC000"/>
                </a:solidFill>
              </a:rPr>
              <a:t>        </a:t>
            </a:r>
            <a:r>
              <a:rPr lang="en-US" sz="2600" dirty="0"/>
              <a:t>We will see the use of morphology in the topics…..</a:t>
            </a:r>
          </a:p>
          <a:p>
            <a:pPr marL="0" indent="0">
              <a:buNone/>
            </a:pPr>
            <a:r>
              <a:rPr lang="en-US" sz="2600"/>
              <a:t>              STEMMING, </a:t>
            </a:r>
            <a:r>
              <a:rPr lang="en-US" sz="2600" dirty="0"/>
              <a:t>FINITE STATE TRANSDUCER (FST)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50ED19D-5836-4477-B016-8A97CEB224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2733B-C4E1-40DB-BC0D-4E96C787B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</p:spTree>
    <p:extLst>
      <p:ext uri="{BB962C8B-B14F-4D97-AF65-F5344CB8AC3E}">
        <p14:creationId xmlns:p14="http://schemas.microsoft.com/office/powerpoint/2010/main" val="3957766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3123"/>
    </mc:Choice>
    <mc:Fallback xmlns="">
      <p:transition spd="slow" advTm="2031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5BE65-2536-4BAD-B856-01715BA04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terms found in NLP………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748C0-4F18-4983-A91F-2EAD98DEF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500" dirty="0">
                <a:solidFill>
                  <a:srgbClr val="FF0000"/>
                </a:solidFill>
              </a:rPr>
              <a:t>Phonology or Phonetics</a:t>
            </a:r>
            <a:r>
              <a:rPr lang="en-US" dirty="0"/>
              <a:t> – Study of linguistic sounds</a:t>
            </a:r>
          </a:p>
          <a:p>
            <a:r>
              <a:rPr lang="en-US" dirty="0"/>
              <a:t>Study of words that have same spelling but different pronunciation</a:t>
            </a:r>
          </a:p>
          <a:p>
            <a:r>
              <a:rPr lang="en-US" dirty="0" err="1"/>
              <a:t>Eg.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Lead</a:t>
            </a:r>
            <a:r>
              <a:rPr lang="en-US" dirty="0"/>
              <a:t> (pronounced as </a:t>
            </a:r>
            <a:r>
              <a:rPr lang="en-US" i="1" dirty="0" err="1"/>
              <a:t>le..ed</a:t>
            </a:r>
            <a:r>
              <a:rPr lang="en-US" i="1" dirty="0"/>
              <a:t> </a:t>
            </a:r>
            <a:r>
              <a:rPr lang="en-US" dirty="0"/>
              <a:t>which means “to guide and show the way”) </a:t>
            </a:r>
          </a:p>
          <a:p>
            <a:pPr marL="0" indent="0">
              <a:buNone/>
            </a:pPr>
            <a:r>
              <a:rPr lang="en-US" dirty="0"/>
              <a:t>   versus </a:t>
            </a:r>
          </a:p>
          <a:p>
            <a:pPr marL="0" indent="0">
              <a:buNone/>
            </a:pPr>
            <a:r>
              <a:rPr lang="en-US" dirty="0"/>
              <a:t>        </a:t>
            </a:r>
            <a:r>
              <a:rPr lang="en-US" dirty="0">
                <a:solidFill>
                  <a:srgbClr val="FF0000"/>
                </a:solidFill>
              </a:rPr>
              <a:t>Lead</a:t>
            </a:r>
            <a:r>
              <a:rPr lang="en-US" dirty="0"/>
              <a:t> (pronounced as </a:t>
            </a:r>
            <a:r>
              <a:rPr lang="en-US" i="1" dirty="0" err="1"/>
              <a:t>laed</a:t>
            </a:r>
            <a:r>
              <a:rPr lang="en-US" dirty="0"/>
              <a:t> which means “a type of metal”) </a:t>
            </a:r>
          </a:p>
          <a:p>
            <a:pPr marL="0" indent="0">
              <a:buNone/>
            </a:pPr>
            <a:r>
              <a:rPr lang="en-US" sz="2600" dirty="0"/>
              <a:t>We will see the use of phonetics in the topics…..</a:t>
            </a:r>
          </a:p>
          <a:p>
            <a:pPr marL="0" indent="0">
              <a:buNone/>
            </a:pPr>
            <a:r>
              <a:rPr lang="en-US" sz="2600" dirty="0"/>
              <a:t>              Speech to text translation, Understanding speech transcriptions, text to speech translation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AFC3D55-8F59-4EC5-989D-2FB271E692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364BCE-5690-41E1-8264-69A6BEE97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</p:spTree>
    <p:extLst>
      <p:ext uri="{BB962C8B-B14F-4D97-AF65-F5344CB8AC3E}">
        <p14:creationId xmlns:p14="http://schemas.microsoft.com/office/powerpoint/2010/main" val="2894941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024"/>
    </mc:Choice>
    <mc:Fallback xmlns="">
      <p:transition spd="slow" advTm="1230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5BE65-2536-4BAD-B856-01715BA04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terms found in NLP………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748C0-4F18-4983-A91F-2EAD98DEF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500" dirty="0">
                <a:solidFill>
                  <a:srgbClr val="FF0000"/>
                </a:solidFill>
              </a:rPr>
              <a:t>Syntax</a:t>
            </a:r>
            <a:r>
              <a:rPr lang="en-US" dirty="0"/>
              <a:t>– Study of structural relationships between words</a:t>
            </a:r>
          </a:p>
          <a:p>
            <a:r>
              <a:rPr lang="en-US" dirty="0"/>
              <a:t>Words should be arranged such that they make grammatical sense</a:t>
            </a:r>
          </a:p>
          <a:p>
            <a:pPr marL="0" indent="0">
              <a:buNone/>
            </a:pPr>
            <a:r>
              <a:rPr lang="en-US" sz="2600" dirty="0"/>
              <a:t>We will see the use of syntax in the topics…..</a:t>
            </a:r>
          </a:p>
          <a:p>
            <a:pPr marL="0" indent="0">
              <a:buNone/>
            </a:pPr>
            <a:r>
              <a:rPr lang="en-US" sz="2600" dirty="0"/>
              <a:t>              Parsing of strings to check if rules of grammar are followed.</a:t>
            </a:r>
          </a:p>
          <a:p>
            <a:pPr marL="0" indent="0">
              <a:buNone/>
            </a:pPr>
            <a:r>
              <a:rPr lang="en-US" sz="2600" dirty="0"/>
              <a:t>              </a:t>
            </a:r>
            <a:r>
              <a:rPr lang="en-US" sz="2600" dirty="0" err="1"/>
              <a:t>eg.</a:t>
            </a:r>
            <a:r>
              <a:rPr lang="en-US" sz="2600" dirty="0"/>
              <a:t> Grammarly software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92D665A-CCB5-4017-B0CD-5CEA68E617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A1A7CF-6EC3-4EC8-A6CC-C0A265EE1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</p:spTree>
    <p:extLst>
      <p:ext uri="{BB962C8B-B14F-4D97-AF65-F5344CB8AC3E}">
        <p14:creationId xmlns:p14="http://schemas.microsoft.com/office/powerpoint/2010/main" val="2591069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037"/>
    </mc:Choice>
    <mc:Fallback xmlns="">
      <p:transition spd="slow" advTm="1190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5BE65-2536-4BAD-B856-01715BA04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terms found in NLP………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748C0-4F18-4983-A91F-2EAD98DEF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500" dirty="0">
                <a:solidFill>
                  <a:srgbClr val="FF0000"/>
                </a:solidFill>
              </a:rPr>
              <a:t>Semantics</a:t>
            </a:r>
            <a:r>
              <a:rPr lang="en-US" dirty="0"/>
              <a:t>– Study of meaning of words </a:t>
            </a:r>
          </a:p>
          <a:p>
            <a:pPr marL="0" indent="0">
              <a:buNone/>
            </a:pPr>
            <a:r>
              <a:rPr lang="en-US" sz="2600" dirty="0"/>
              <a:t>We will see the use of semantics in the topics…..</a:t>
            </a:r>
          </a:p>
          <a:p>
            <a:pPr marL="0" indent="0">
              <a:buNone/>
            </a:pPr>
            <a:r>
              <a:rPr lang="en-US" sz="2600" dirty="0"/>
              <a:t>              Word Sense Disambiguation (WSD), Language generation (chatbot, story telling)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38D418C-B43D-4D7F-9A75-2204DEB0AC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6575A8-C277-403F-BE9A-A2C8947C4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</p:spTree>
    <p:extLst>
      <p:ext uri="{BB962C8B-B14F-4D97-AF65-F5344CB8AC3E}">
        <p14:creationId xmlns:p14="http://schemas.microsoft.com/office/powerpoint/2010/main" val="437240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44"/>
    </mc:Choice>
    <mc:Fallback xmlns="">
      <p:transition spd="slow" advTm="1000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5BE65-2536-4BAD-B856-01715BA04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terms found in NLP………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748C0-4F18-4983-A91F-2EAD98DEF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500" dirty="0">
                <a:solidFill>
                  <a:srgbClr val="FF0000"/>
                </a:solidFill>
              </a:rPr>
              <a:t>Pragmatics</a:t>
            </a:r>
            <a:r>
              <a:rPr lang="en-US" dirty="0"/>
              <a:t>– Study of a dialogue</a:t>
            </a:r>
          </a:p>
          <a:p>
            <a:r>
              <a:rPr lang="en-US" sz="3500" dirty="0">
                <a:solidFill>
                  <a:srgbClr val="FF0000"/>
                </a:solidFill>
              </a:rPr>
              <a:t>Discourse</a:t>
            </a:r>
            <a:r>
              <a:rPr lang="en-US" dirty="0"/>
              <a:t>– Study of the whole conversation and topic of discussion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600" dirty="0"/>
              <a:t>We will see the use of pragmatics and discourse in the topics…..</a:t>
            </a:r>
          </a:p>
          <a:p>
            <a:pPr marL="0" indent="0">
              <a:buNone/>
            </a:pPr>
            <a:r>
              <a:rPr lang="en-US" sz="2600" dirty="0"/>
              <a:t>              Chatbots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25D7E9C-63A5-4008-B5A7-F119472E19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1E519-81CB-42C7-9724-F29D91305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</p:spTree>
    <p:extLst>
      <p:ext uri="{BB962C8B-B14F-4D97-AF65-F5344CB8AC3E}">
        <p14:creationId xmlns:p14="http://schemas.microsoft.com/office/powerpoint/2010/main" val="2275710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037"/>
    </mc:Choice>
    <mc:Fallback xmlns="">
      <p:transition spd="slow" advTm="750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8E81E-F073-4F3F-80B9-0128F1BDA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550" y="1898650"/>
            <a:ext cx="10515600" cy="2397125"/>
          </a:xfrm>
        </p:spPr>
        <p:txBody>
          <a:bodyPr>
            <a:normAutofit fontScale="90000"/>
          </a:bodyPr>
          <a:lstStyle/>
          <a:p>
            <a:r>
              <a:rPr lang="en-US" dirty="0"/>
              <a:t>Now for Assignment 1 </a:t>
            </a:r>
            <a:r>
              <a:rPr lang="en-US" sz="2800" dirty="0"/>
              <a:t>(Sunday 16</a:t>
            </a:r>
            <a:r>
              <a:rPr lang="en-US" sz="2800" baseline="30000" dirty="0"/>
              <a:t>th</a:t>
            </a:r>
            <a:r>
              <a:rPr lang="en-US" sz="2800" dirty="0"/>
              <a:t> Aug 2020, 11 pm)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-</a:t>
            </a:r>
            <a:r>
              <a:rPr lang="en-US" sz="2800" i="1" dirty="0"/>
              <a:t>Make a list of as many NLP projects as you can gather, and for each topic mention the terms (Morphology, Phonetics, Syntax, Semantics, Pragmatics, Discourse) that are associated with the project.</a:t>
            </a:r>
            <a:br>
              <a:rPr lang="en-US" sz="2800" i="1" dirty="0"/>
            </a:br>
            <a:r>
              <a:rPr lang="en-US" sz="2800" i="1" dirty="0"/>
              <a:t>-Upload Assignment (Name, Roll No. mandatory) in the link provided in MOODLE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466EA91-92C2-464C-8AEA-157EA8161A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CB6D14-BE18-4AAE-BAB9-0FCCA60AE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</p:spTree>
    <p:extLst>
      <p:ext uri="{BB962C8B-B14F-4D97-AF65-F5344CB8AC3E}">
        <p14:creationId xmlns:p14="http://schemas.microsoft.com/office/powerpoint/2010/main" val="499899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047"/>
    </mc:Choice>
    <mc:Fallback xmlns="">
      <p:transition spd="slow" advTm="680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831</TotalTime>
  <Words>512</Words>
  <Application>Microsoft Office PowerPoint</Application>
  <PresentationFormat>Widescreen</PresentationFormat>
  <Paragraphs>47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Forte</vt:lpstr>
      <vt:lpstr>Office Theme</vt:lpstr>
      <vt:lpstr>Lecture 1</vt:lpstr>
      <vt:lpstr>Some terms found in NLP………</vt:lpstr>
      <vt:lpstr>Some terms found in NLP………</vt:lpstr>
      <vt:lpstr>Some terms found in NLP………</vt:lpstr>
      <vt:lpstr>Some terms found in NLP………</vt:lpstr>
      <vt:lpstr>Some terms found in NLP………</vt:lpstr>
      <vt:lpstr>Now for Assignment 1 (Sunday 16th Aug 2020, 11 pm)  -Make a list of as many NLP projects as you can gather, and for each topic mention the terms (Morphology, Phonetics, Syntax, Semantics, Pragmatics, Discourse) that are associated with the project. -Upload Assignment (Name, Roll No. mandatory) in the link provided in MOODLE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</dc:title>
  <dc:creator>dell</dc:creator>
  <cp:lastModifiedBy>dell</cp:lastModifiedBy>
  <cp:revision>50</cp:revision>
  <dcterms:created xsi:type="dcterms:W3CDTF">2020-08-11T15:39:25Z</dcterms:created>
  <dcterms:modified xsi:type="dcterms:W3CDTF">2020-08-13T03:22:05Z</dcterms:modified>
</cp:coreProperties>
</file>

<file path=docProps/thumbnail.jpeg>
</file>